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8252dc4_0_1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8252dc4_0_1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055102f919_1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055102f919_1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055102f919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055102f919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55102f919_1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055102f919_1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65c7e8af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065c7e8af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055102f919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055102f919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55102f919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055102f919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055102f919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055102f919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0641ef23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0641ef23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7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hyperlink" Target="http://drive.google.com/file/d/14M_Qade3VZ-slkCB5Qu_rMK13KtGovJc/view" TargetMode="External"/><Relationship Id="rId5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838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8"/>
          <p:cNvSpPr txBox="1"/>
          <p:nvPr>
            <p:ph type="ctrTitle"/>
          </p:nvPr>
        </p:nvSpPr>
        <p:spPr>
          <a:xfrm>
            <a:off x="729450" y="1322450"/>
            <a:ext cx="72354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lt1"/>
                </a:solidFill>
                <a:highlight>
                  <a:srgbClr val="202124"/>
                </a:highlight>
              </a:rPr>
              <a:t>Stock Market Analysis: Tesla, Ford and GM</a:t>
            </a:r>
            <a:endParaRPr>
              <a:solidFill>
                <a:schemeClr val="lt1"/>
              </a:solidFill>
              <a:highlight>
                <a:srgbClr val="202124"/>
              </a:highlight>
            </a:endParaRPr>
          </a:p>
        </p:txBody>
      </p:sp>
      <p:sp>
        <p:nvSpPr>
          <p:cNvPr id="178" name="Google Shape;178;p18"/>
          <p:cNvSpPr txBox="1"/>
          <p:nvPr>
            <p:ph idx="1" type="subTitle"/>
          </p:nvPr>
        </p:nvSpPr>
        <p:spPr>
          <a:xfrm>
            <a:off x="729450" y="2998275"/>
            <a:ext cx="4890900" cy="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1"/>
                </a:solidFill>
                <a:highlight>
                  <a:schemeClr val="dk2"/>
                </a:highlight>
              </a:rPr>
              <a:t>By- The Terps of Wall Street</a:t>
            </a:r>
            <a:endParaRPr b="1" sz="1400">
              <a:solidFill>
                <a:schemeClr val="lt1"/>
              </a:solidFill>
              <a:highlight>
                <a:schemeClr val="dk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1"/>
                </a:solidFill>
                <a:highlight>
                  <a:schemeClr val="dk2"/>
                </a:highlight>
              </a:rPr>
              <a:t>Apurv Singh, Kathan Shah, Ching-Hsiang Mao, Vaibhav Balasubramanian, Vrinda Bhatu, Yash Pattani</a:t>
            </a:r>
            <a:endParaRPr b="1" sz="1400">
              <a:solidFill>
                <a:schemeClr val="lt1"/>
              </a:solidFill>
              <a:highlight>
                <a:schemeClr val="dk2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7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CONCLUSION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0" name="Google Shape;250;p27"/>
          <p:cNvSpPr txBox="1"/>
          <p:nvPr>
            <p:ph idx="1" type="body"/>
          </p:nvPr>
        </p:nvSpPr>
        <p:spPr>
          <a:xfrm>
            <a:off x="3928150" y="753525"/>
            <a:ext cx="4717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highlight>
                  <a:schemeClr val="dk1"/>
                </a:highlight>
              </a:rPr>
              <a:t>If you want to invest in a stock whose value is steadily rising, then Tesla is the stock for you. This however comes with the risk of  volatility.</a:t>
            </a:r>
            <a:endParaRPr sz="15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highlight>
                  <a:schemeClr val="dk1"/>
                </a:highlight>
              </a:rPr>
              <a:t>The volatility can be seen by the dispersed closing prices</a:t>
            </a:r>
            <a:endParaRPr sz="15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highlight>
                  <a:schemeClr val="dk1"/>
                </a:highlight>
              </a:rPr>
              <a:t>If you are looking for stocks that are stable, then GM and Ford are the more viable options but the rate of rise in stock prices is not very high.</a:t>
            </a:r>
            <a:endParaRPr sz="15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500">
                <a:solidFill>
                  <a:schemeClr val="lt1"/>
                </a:solidFill>
                <a:highlight>
                  <a:schemeClr val="dk1"/>
                </a:highlight>
              </a:rPr>
              <a:t>The general performance of Ford and GM seem to be similar given the fact that both are old players in the automotive industry and both specialize in traditional (fuel) cars.</a:t>
            </a:r>
            <a:endParaRPr sz="15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8"/>
          <p:cNvSpPr txBox="1"/>
          <p:nvPr>
            <p:ph idx="4294967295" type="title"/>
          </p:nvPr>
        </p:nvSpPr>
        <p:spPr>
          <a:xfrm>
            <a:off x="966275" y="73275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So what will happen if you follow our advice?*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57" name="Google Shape;25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8675" y="1214250"/>
            <a:ext cx="4892601" cy="367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9"/>
          <p:cNvSpPr txBox="1"/>
          <p:nvPr>
            <p:ph idx="4294967295" type="title"/>
          </p:nvPr>
        </p:nvSpPr>
        <p:spPr>
          <a:xfrm>
            <a:off x="1026825" y="206125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So what will happen if you DON</a:t>
            </a:r>
            <a:r>
              <a:rPr lang="en-GB">
                <a:solidFill>
                  <a:schemeClr val="lt1"/>
                </a:solidFill>
              </a:rPr>
              <a:t>’T </a:t>
            </a:r>
            <a:r>
              <a:rPr lang="en-GB">
                <a:solidFill>
                  <a:schemeClr val="lt1"/>
                </a:solidFill>
              </a:rPr>
              <a:t>follow our advice?</a:t>
            </a:r>
            <a:endParaRPr sz="800">
              <a:solidFill>
                <a:schemeClr val="lt1"/>
              </a:solidFill>
            </a:endParaRPr>
          </a:p>
        </p:txBody>
      </p:sp>
      <p:pic>
        <p:nvPicPr>
          <p:cNvPr id="264" name="Google Shape;26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1047" y="1385300"/>
            <a:ext cx="5261601" cy="3509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0"/>
          <p:cNvSpPr txBox="1"/>
          <p:nvPr>
            <p:ph type="title"/>
          </p:nvPr>
        </p:nvSpPr>
        <p:spPr>
          <a:xfrm>
            <a:off x="727800" y="697175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Thank you.</a:t>
            </a:r>
            <a:endParaRPr/>
          </a:p>
        </p:txBody>
      </p:sp>
      <p:sp>
        <p:nvSpPr>
          <p:cNvPr id="271" name="Google Shape;271;p30"/>
          <p:cNvSpPr txBox="1"/>
          <p:nvPr>
            <p:ph idx="4294967295" type="body"/>
          </p:nvPr>
        </p:nvSpPr>
        <p:spPr>
          <a:xfrm>
            <a:off x="4362750" y="4341375"/>
            <a:ext cx="4717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2"/>
                </a:solidFill>
                <a:highlight>
                  <a:schemeClr val="lt1"/>
                </a:highlight>
              </a:rPr>
              <a:t>* </a:t>
            </a:r>
            <a:r>
              <a:rPr lang="en-GB" sz="1100">
                <a:solidFill>
                  <a:schemeClr val="dk2"/>
                </a:solidFill>
                <a:highlight>
                  <a:schemeClr val="lt1"/>
                </a:highlight>
              </a:rPr>
              <a:t>Stock Market investments are subject to </a:t>
            </a:r>
            <a:r>
              <a:rPr lang="en-GB" sz="1100">
                <a:solidFill>
                  <a:schemeClr val="dk2"/>
                </a:solidFill>
                <a:highlight>
                  <a:schemeClr val="lt1"/>
                </a:highlight>
              </a:rPr>
              <a:t>market</a:t>
            </a:r>
            <a:r>
              <a:rPr lang="en-GB" sz="1100">
                <a:solidFill>
                  <a:schemeClr val="dk2"/>
                </a:solidFill>
                <a:highlight>
                  <a:schemeClr val="lt1"/>
                </a:highlight>
              </a:rPr>
              <a:t> volatility. Please invest </a:t>
            </a:r>
            <a:r>
              <a:rPr lang="en-GB" sz="1100">
                <a:solidFill>
                  <a:schemeClr val="dk2"/>
                </a:solidFill>
                <a:highlight>
                  <a:schemeClr val="lt1"/>
                </a:highlight>
              </a:rPr>
              <a:t>according</a:t>
            </a:r>
            <a:r>
              <a:rPr lang="en-GB" sz="1100">
                <a:solidFill>
                  <a:schemeClr val="dk2"/>
                </a:solidFill>
                <a:highlight>
                  <a:schemeClr val="lt1"/>
                </a:highlight>
              </a:rPr>
              <a:t> to your heart condition and bank balance.</a:t>
            </a:r>
            <a:endParaRPr sz="1100">
              <a:solidFill>
                <a:schemeClr val="dk2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9"/>
          <p:cNvSpPr txBox="1"/>
          <p:nvPr>
            <p:ph type="title"/>
          </p:nvPr>
        </p:nvSpPr>
        <p:spPr>
          <a:xfrm>
            <a:off x="727800" y="3971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85" name="Google Shape;185;p19"/>
          <p:cNvSpPr txBox="1"/>
          <p:nvPr>
            <p:ph idx="4294967295" type="subTitle"/>
          </p:nvPr>
        </p:nvSpPr>
        <p:spPr>
          <a:xfrm>
            <a:off x="760200" y="1421675"/>
            <a:ext cx="7623600" cy="10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Which </a:t>
            </a:r>
            <a:r>
              <a:rPr lang="en-GB" sz="1800">
                <a:solidFill>
                  <a:schemeClr val="lt1"/>
                </a:solidFill>
              </a:rPr>
              <a:t>Companies are Analysed?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Stock Market Analysis of Tesla, GM and Ford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Objective of the analysis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86" name="Google Shape;18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4800" y="2389313"/>
            <a:ext cx="2556399" cy="255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9625" y="2700600"/>
            <a:ext cx="1933825" cy="193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29874" y="2505450"/>
            <a:ext cx="2857500" cy="2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0"/>
          <p:cNvSpPr txBox="1"/>
          <p:nvPr>
            <p:ph type="title"/>
          </p:nvPr>
        </p:nvSpPr>
        <p:spPr>
          <a:xfrm>
            <a:off x="728100" y="496925"/>
            <a:ext cx="7688100" cy="12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Description</a:t>
            </a:r>
            <a:endParaRPr/>
          </a:p>
        </p:txBody>
      </p:sp>
      <p:sp>
        <p:nvSpPr>
          <p:cNvPr id="195" name="Google Shape;195;p20"/>
          <p:cNvSpPr txBox="1"/>
          <p:nvPr>
            <p:ph idx="4294967295" type="subTitle"/>
          </p:nvPr>
        </p:nvSpPr>
        <p:spPr>
          <a:xfrm>
            <a:off x="760200" y="1421675"/>
            <a:ext cx="7623600" cy="10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Data Source- Where does data come from?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Columns- What columns are contained within the data?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Analysis Done- What analysis is accomplished on the data?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8675" y="3240075"/>
            <a:ext cx="5419024" cy="1432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1"/>
          <p:cNvSpPr txBox="1"/>
          <p:nvPr>
            <p:ph type="title"/>
          </p:nvPr>
        </p:nvSpPr>
        <p:spPr>
          <a:xfrm>
            <a:off x="728100" y="496925"/>
            <a:ext cx="7688100" cy="12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lt1"/>
                </a:solidFill>
              </a:rPr>
              <a:t>Data Cleaning</a:t>
            </a:r>
            <a:endParaRPr sz="3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"/>
          <p:cNvSpPr txBox="1"/>
          <p:nvPr>
            <p:ph idx="4294967295" type="subTitle"/>
          </p:nvPr>
        </p:nvSpPr>
        <p:spPr>
          <a:xfrm>
            <a:off x="760200" y="1421675"/>
            <a:ext cx="7623600" cy="20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Search and clean the missing value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Add new columns</a:t>
            </a:r>
            <a:endParaRPr sz="1800">
              <a:solidFill>
                <a:schemeClr val="lt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</a:pPr>
            <a:r>
              <a:rPr lang="en-GB" sz="1800">
                <a:solidFill>
                  <a:schemeClr val="lt1"/>
                </a:solidFill>
              </a:rPr>
              <a:t>Moving Average (MA)</a:t>
            </a:r>
            <a:endParaRPr sz="1800">
              <a:solidFill>
                <a:schemeClr val="lt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</a:pPr>
            <a:r>
              <a:rPr lang="en-GB" sz="1800">
                <a:solidFill>
                  <a:schemeClr val="lt1"/>
                </a:solidFill>
              </a:rPr>
              <a:t>Exponential Moving Average (EMA)</a:t>
            </a:r>
            <a:endParaRPr sz="1800">
              <a:solidFill>
                <a:schemeClr val="lt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</a:pPr>
            <a:r>
              <a:rPr lang="en-GB" sz="1800">
                <a:solidFill>
                  <a:schemeClr val="lt1"/>
                </a:solidFill>
              </a:rPr>
              <a:t>Percentage change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 sz="1800">
                <a:solidFill>
                  <a:schemeClr val="lt1"/>
                </a:solidFill>
              </a:rPr>
              <a:t>Clean the data again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2"/>
          <p:cNvSpPr txBox="1"/>
          <p:nvPr>
            <p:ph type="title"/>
          </p:nvPr>
        </p:nvSpPr>
        <p:spPr>
          <a:xfrm>
            <a:off x="729450" y="7605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Candlestick Charts</a:t>
            </a:r>
            <a:endParaRPr sz="2000"/>
          </a:p>
        </p:txBody>
      </p:sp>
      <p:sp>
        <p:nvSpPr>
          <p:cNvPr id="210" name="Google Shape;210;p22"/>
          <p:cNvSpPr txBox="1"/>
          <p:nvPr>
            <p:ph idx="4294967295" type="body"/>
          </p:nvPr>
        </p:nvSpPr>
        <p:spPr>
          <a:xfrm>
            <a:off x="729450" y="125760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Raleway"/>
              <a:buChar char="●"/>
            </a:pPr>
            <a:r>
              <a:rPr b="1" lang="en-GB" sz="1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Provide an interactive view of daily stock price metrics for the three stocks</a:t>
            </a:r>
            <a:endParaRPr b="1" sz="19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Raleway"/>
              <a:buChar char="●"/>
            </a:pPr>
            <a:r>
              <a:rPr b="1" lang="en-GB" sz="1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Color codes to show when the price went up or down.</a:t>
            </a:r>
            <a:endParaRPr b="1" sz="19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Char char="●"/>
            </a:pPr>
            <a:r>
              <a:rPr b="1" lang="en-GB" sz="1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Filter on different time periods to derive inferences</a:t>
            </a:r>
            <a:r>
              <a:rPr lang="en-GB" sz="1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r>
              <a:rPr lang="en-GB" sz="21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21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11" name="Google Shape;211;p22" title="Video from Vaibhav Balasubramanian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1850" y="2921525"/>
            <a:ext cx="7175900" cy="198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2"/>
          <p:cNvSpPr txBox="1"/>
          <p:nvPr>
            <p:ph type="title"/>
          </p:nvPr>
        </p:nvSpPr>
        <p:spPr>
          <a:xfrm>
            <a:off x="729450" y="171325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Data Analysis</a:t>
            </a:r>
            <a:endParaRPr sz="2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3"/>
          <p:cNvSpPr txBox="1"/>
          <p:nvPr/>
        </p:nvSpPr>
        <p:spPr>
          <a:xfrm>
            <a:off x="0" y="0"/>
            <a:ext cx="8159400" cy="19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Arima Models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Char char="●"/>
            </a:pPr>
            <a:r>
              <a:rPr b="1" lang="en-GB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Forecasting model for time-series analysis.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Char char="●"/>
            </a:pPr>
            <a:r>
              <a:rPr b="1" lang="en-GB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It is widely used for stock market analysis since it is recognised reliable, efficient and capable of predicting short term stock market movements.</a:t>
            </a:r>
            <a:endParaRPr b="1" sz="2000">
              <a:solidFill>
                <a:schemeClr val="lt1"/>
              </a:solidFill>
            </a:endParaRPr>
          </a:p>
        </p:txBody>
      </p:sp>
      <p:pic>
        <p:nvPicPr>
          <p:cNvPr id="219" name="Google Shape;21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5275" y="1872750"/>
            <a:ext cx="7324127" cy="317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9000" y="811750"/>
            <a:ext cx="7380601" cy="3681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5250" y="907825"/>
            <a:ext cx="7367951" cy="373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6"/>
          <p:cNvSpPr txBox="1"/>
          <p:nvPr>
            <p:ph type="title"/>
          </p:nvPr>
        </p:nvSpPr>
        <p:spPr>
          <a:xfrm>
            <a:off x="728344" y="1318650"/>
            <a:ext cx="22077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Scatter Plots</a:t>
            </a:r>
            <a:endParaRPr b="0">
              <a:solidFill>
                <a:schemeClr val="lt1"/>
              </a:solidFill>
            </a:endParaRPr>
          </a:p>
        </p:txBody>
      </p:sp>
      <p:sp>
        <p:nvSpPr>
          <p:cNvPr id="238" name="Google Shape;238;p26"/>
          <p:cNvSpPr txBox="1"/>
          <p:nvPr>
            <p:ph idx="1" type="body"/>
          </p:nvPr>
        </p:nvSpPr>
        <p:spPr>
          <a:xfrm>
            <a:off x="721250" y="2286000"/>
            <a:ext cx="2207700" cy="18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lt2"/>
                </a:solidFill>
              </a:rPr>
              <a:t>We have used scatter plots of daily returns to come up with similarities in the overall returns.</a:t>
            </a:r>
            <a:endParaRPr sz="1100">
              <a:solidFill>
                <a:schemeClr val="lt2"/>
              </a:solidFill>
            </a:endParaRPr>
          </a:p>
        </p:txBody>
      </p:sp>
      <p:sp>
        <p:nvSpPr>
          <p:cNvPr id="239" name="Google Shape;239;p26"/>
          <p:cNvSpPr txBox="1"/>
          <p:nvPr/>
        </p:nvSpPr>
        <p:spPr>
          <a:xfrm>
            <a:off x="5230277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CFO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240" name="Google Shape;240;p26"/>
          <p:cNvSpPr txBox="1"/>
          <p:nvPr/>
        </p:nvSpPr>
        <p:spPr>
          <a:xfrm>
            <a:off x="5230277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Vinny Viewer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41" name="Google Shape;24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3775" y="783425"/>
            <a:ext cx="2487075" cy="1923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3000" y="783425"/>
            <a:ext cx="2546367" cy="1923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98825" y="2801425"/>
            <a:ext cx="2810300" cy="2124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